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54C863B-BE68-462C-99E1-5CF1DFC0661D}">
  <a:tblStyle styleId="{254C863B-BE68-462C-99E1-5CF1DFC0661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9E9"/>
          </a:solidFill>
        </a:fill>
      </a:tcStyle>
    </a:wholeTbl>
    <a:band1H>
      <a:tcTxStyle/>
      <a:tcStyle>
        <a:fill>
          <a:solidFill>
            <a:srgbClr val="D0D0D0"/>
          </a:solidFill>
        </a:fill>
      </a:tcStyle>
    </a:band1H>
    <a:band2H>
      <a:tcTxStyle/>
    </a:band2H>
    <a:band1V>
      <a:tcTxStyle/>
      <a:tcStyle>
        <a:fill>
          <a:solidFill>
            <a:srgbClr val="D0D0D0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" name="Shape 10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4" name="Shape 10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Shape 10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Shape 10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Shape 1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4" name="Shape 1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Shape 11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" name="Shape 12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"/>
              <a:buNone/>
              <a:defRPr b="1" i="0" sz="8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24" name="Shape 24"/>
          <p:cNvPicPr preferRelativeResize="0"/>
          <p:nvPr/>
        </p:nvPicPr>
        <p:blipFill rotWithShape="1">
          <a:blip r:embed="rId2">
            <a:alphaModFix/>
          </a:blip>
          <a:srcRect b="26445" l="9049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Shape 25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Shape 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Shape 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Shape 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Shape 2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Shape 34"/>
          <p:cNvPicPr preferRelativeResize="0"/>
          <p:nvPr/>
        </p:nvPicPr>
        <p:blipFill rotWithShape="1">
          <a:blip r:embed="rId2">
            <a:alphaModFix/>
          </a:blip>
          <a:srcRect b="0" l="31882" r="25713" t="8095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" name="Shape 3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7" name="Shape 3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  <a:defRPr b="1" i="0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None/>
              <a:defRPr b="0" i="0" sz="16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" name="Shape 4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" name="Shape 4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Shape 4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" name="Shape 5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4" name="Shape 5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" name="Shape 5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Shape 6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2" name="Shape 6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Shape 6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Shape 6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i="0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b="0" i="0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Shape 7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" name="Shape 7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" name="Shape 74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75" name="Shape 7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Shape 7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Shape 7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Shape 8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Shape 8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Shape 8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Component Detail" id="83" name="Shape 83"/>
          <p:cNvPicPr preferRelativeResize="0"/>
          <p:nvPr/>
        </p:nvPicPr>
        <p:blipFill rotWithShape="1">
          <a:blip r:embed="rId2">
            <a:alphaModFix/>
          </a:blip>
          <a:srcRect b="25075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274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Shape 85"/>
          <p:cNvGrpSpPr/>
          <p:nvPr/>
        </p:nvGrpSpPr>
        <p:grpSpPr>
          <a:xfrm>
            <a:off x="7666681" y="2077877"/>
            <a:ext cx="1148179" cy="2282763"/>
            <a:chOff x="7666681" y="2077877"/>
            <a:chExt cx="1148179" cy="2282763"/>
          </a:xfrm>
        </p:grpSpPr>
        <p:grpSp>
          <p:nvGrpSpPr>
            <p:cNvPr id="86" name="Shape 86"/>
            <p:cNvGrpSpPr/>
            <p:nvPr/>
          </p:nvGrpSpPr>
          <p:grpSpPr>
            <a:xfrm>
              <a:off x="7666681" y="2077877"/>
              <a:ext cx="1148179" cy="2282763"/>
              <a:chOff x="3983627" y="1676395"/>
              <a:chExt cx="1449538" cy="2881913"/>
            </a:xfrm>
          </p:grpSpPr>
          <p:sp>
            <p:nvSpPr>
              <p:cNvPr id="87" name="Shape 87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Shape 88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Shape 89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Mobile View" id="90" name="Shape 90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Shape 91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Shape 9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Shape 9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Shape 9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Shape 9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3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Shape 136"/>
          <p:cNvPicPr preferRelativeResize="0"/>
          <p:nvPr/>
        </p:nvPicPr>
        <p:blipFill rotWithShape="1">
          <a:blip r:embed="rId4">
            <a:alphaModFix/>
          </a:blip>
          <a:srcRect b="20500" l="0" r="0" t="3654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Shape 137"/>
          <p:cNvPicPr preferRelativeResize="0"/>
          <p:nvPr/>
        </p:nvPicPr>
        <p:blipFill rotWithShape="1">
          <a:blip r:embed="rId5">
            <a:alphaModFix/>
          </a:blip>
          <a:srcRect b="0" l="0" r="19979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Shape 138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</a:pPr>
            <a:r>
              <a:rPr b="1" i="0" lang="en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Collaborative</a:t>
            </a:r>
            <a:endParaRPr b="1" i="0" sz="4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</a:pPr>
            <a:r>
              <a:rPr b="1" i="0" lang="en" sz="4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Filtering</a:t>
            </a:r>
            <a:endParaRPr b="1" i="0" sz="4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9" name="Shape 139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b="0" i="0" lang="en" sz="16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Group3</a:t>
            </a:r>
            <a:endParaRPr b="0" i="0" sz="16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b="0" i="0" lang="en" sz="12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Wanting Cui(wc2619)</a:t>
            </a:r>
            <a:br>
              <a:rPr b="0" i="0" lang="en" sz="12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en" sz="12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Peifeng Hong(ph2534)</a:t>
            </a:r>
            <a:br>
              <a:rPr b="0" i="0" lang="en" sz="12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en" sz="12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Wenshan Wang(ww2468)</a:t>
            </a:r>
            <a:br>
              <a:rPr b="0" i="0" lang="en" sz="12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en" sz="12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Fan Yan(fy2232)</a:t>
            </a:r>
            <a:br>
              <a:rPr b="0" i="0" lang="en" sz="12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0" i="0" lang="en" sz="12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Sitong Chen(sc4283)</a:t>
            </a:r>
            <a:endParaRPr b="0" i="0" sz="12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Mobile View" id="140" name="Shape 140"/>
          <p:cNvPicPr preferRelativeResize="0"/>
          <p:nvPr/>
        </p:nvPicPr>
        <p:blipFill rotWithShape="1">
          <a:blip r:embed="rId6">
            <a:alphaModFix/>
          </a:blip>
          <a:srcRect b="16351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Parameter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movie dataset,  the MAE using the simrank with bestn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7424" y="2466524"/>
            <a:ext cx="2815750" cy="24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6774" y="2466526"/>
            <a:ext cx="2883224" cy="24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Parameter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movie dataset, the MAE using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vector vimilarity weight with bestn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4599" y="1005850"/>
            <a:ext cx="4841576" cy="382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Parameter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MS dataset, the rankscore using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msd weight with bestn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2" name="Shape 2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0948" y="1008575"/>
            <a:ext cx="4837744" cy="382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Parameter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distribution of vector si</a:t>
            </a:r>
            <a:r>
              <a:rPr lang="en"/>
              <a:t>milarity </a:t>
            </a: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weights                         		The distribution of msd weight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9" name="Shape 2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1525" y="2599825"/>
            <a:ext cx="3087549" cy="231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Shape 2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3900" y="2429326"/>
            <a:ext cx="3043524" cy="24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Parameter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MS dataset, the rankscore using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MSD weight with threshold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7" name="Shape 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7648" y="1418975"/>
            <a:ext cx="4264051" cy="337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Parameter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729450" y="20424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movie dataset, the MAE using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vector similarity weight with threshold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4" name="Shape 2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35754" y="1505362"/>
            <a:ext cx="4217650" cy="333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Parameter conclusion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 can found that , as the N increase, the evaluation become better.  The threshold increase,the evaluation become worse.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reason: larger coverage of user increase the effectiveness of prediction.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Parameter for cluster model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729450" y="204240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MS dataset, the rankscore using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Cluster model  with different C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7" name="Shape 2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52275" y="1987675"/>
            <a:ext cx="3656231" cy="289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1" i="0" lang="en" sz="7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1" i="0" sz="7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Shape 25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Evaluation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t/>
            </a:r>
            <a:endParaRPr b="0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4" name="Shape 254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movie dataset, we use MAE to evaluate the effectiveness of prediction.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55" name="Shape 255"/>
          <p:cNvGraphicFramePr/>
          <p:nvPr/>
        </p:nvGraphicFramePr>
        <p:xfrm>
          <a:off x="4767108" y="169281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{254C863B-BE68-462C-99E1-5CF1DFC0661D}</a:tableStyleId>
              </a:tblPr>
              <a:tblGrid>
                <a:gridCol w="1561050"/>
                <a:gridCol w="713250"/>
                <a:gridCol w="645950"/>
                <a:gridCol w="861275"/>
              </a:tblGrid>
              <a:tr h="147475">
                <a:tc gridSpan="4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Movie Data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 hMerge="1"/>
                <a:tc hMerge="1"/>
                <a:tc hMerge="1"/>
              </a:tr>
              <a:tr h="203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　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vector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msd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simrank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</a:tr>
              <a:tr h="203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best parameter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n=10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n=60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n=20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</a:tr>
              <a:tr h="2159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MAE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1.03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0.96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1.08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</a:tr>
            </a:tbl>
          </a:graphicData>
        </a:graphic>
      </p:graphicFrame>
      <p:sp>
        <p:nvSpPr>
          <p:cNvPr id="256" name="Shape 256"/>
          <p:cNvSpPr txBox="1"/>
          <p:nvPr/>
        </p:nvSpPr>
        <p:spPr>
          <a:xfrm>
            <a:off x="4767108" y="1318650"/>
            <a:ext cx="1921809" cy="3127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Memory-based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1" i="0" lang="en" sz="7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1" i="0" sz="7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Shape 26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Evaluation</a:t>
            </a:r>
            <a:endParaRPr b="1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</a:pPr>
            <a:r>
              <a:t/>
            </a:r>
            <a:endParaRPr b="0" i="0" sz="3000" u="none" cap="none" strike="noStrike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3" name="Shape 263"/>
          <p:cNvSpPr txBox="1"/>
          <p:nvPr>
            <p:ph idx="1" type="subTitle"/>
          </p:nvPr>
        </p:nvSpPr>
        <p:spPr>
          <a:xfrm>
            <a:off x="730000" y="325007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MS dataset, we use Rankscore to evaluate the effectiveness of prediction.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64" name="Shape 264"/>
          <p:cNvGraphicFramePr/>
          <p:nvPr/>
        </p:nvGraphicFramePr>
        <p:xfrm>
          <a:off x="4810683" y="12003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{254C863B-BE68-462C-99E1-5CF1DFC0661D}</a:tableStyleId>
              </a:tblPr>
              <a:tblGrid>
                <a:gridCol w="1701000"/>
                <a:gridCol w="1114450"/>
                <a:gridCol w="1114450"/>
              </a:tblGrid>
              <a:tr h="203200"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MS Data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 hMerge="1"/>
                <a:tc hMerge="1"/>
              </a:tr>
              <a:tr h="203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　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vector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msd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</a:tr>
              <a:tr h="203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best parameter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thres=0.1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thres=0.6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</a:tr>
              <a:tr h="2159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ranked score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45.9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47.5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</a:tr>
            </a:tbl>
          </a:graphicData>
        </a:graphic>
      </p:graphicFrame>
      <p:graphicFrame>
        <p:nvGraphicFramePr>
          <p:cNvPr id="265" name="Shape 265"/>
          <p:cNvGraphicFramePr/>
          <p:nvPr/>
        </p:nvGraphicFramePr>
        <p:xfrm>
          <a:off x="4810682" y="3005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{254C863B-BE68-462C-99E1-5CF1DFC0661D}</a:tableStyleId>
              </a:tblPr>
              <a:tblGrid>
                <a:gridCol w="1702700"/>
                <a:gridCol w="1115575"/>
              </a:tblGrid>
              <a:tr h="203200">
                <a:tc gridSpan="2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MS Data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 hMerge="1"/>
              </a:tr>
              <a:tr h="203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　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cluster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</a:tr>
              <a:tr h="203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best parameter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C=4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</a:tr>
              <a:tr h="2159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ranked score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u="none" cap="none" strike="noStrike"/>
                        <a:t>41.3</a:t>
                      </a:r>
                      <a:endParaRPr b="0" i="0" sz="16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2700" marB="0" marR="12700" marL="12700" anchor="b"/>
                </a:tc>
              </a:tr>
            </a:tbl>
          </a:graphicData>
        </a:graphic>
      </p:graphicFrame>
      <p:sp>
        <p:nvSpPr>
          <p:cNvPr id="266" name="Shape 266"/>
          <p:cNvSpPr txBox="1"/>
          <p:nvPr/>
        </p:nvSpPr>
        <p:spPr>
          <a:xfrm>
            <a:off x="4810683" y="883128"/>
            <a:ext cx="1921809" cy="3127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Memory-based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Shape 267"/>
          <p:cNvSpPr txBox="1"/>
          <p:nvPr/>
        </p:nvSpPr>
        <p:spPr>
          <a:xfrm>
            <a:off x="4810682" y="2670877"/>
            <a:ext cx="1921809" cy="3127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Model-based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Outline</a:t>
            </a:r>
            <a:endParaRPr b="1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Shape 146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6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Overview</a:t>
            </a:r>
            <a:endParaRPr b="0" i="0" sz="1600" u="sng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6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Parameter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6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Evaluation</a:t>
            </a:r>
            <a:endParaRPr b="0" i="0" sz="1600" u="sng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600" u="sng">
                <a:solidFill>
                  <a:srgbClr val="FFFFFF"/>
                </a:solidFill>
              </a:rPr>
              <a:t>Q&amp;A</a:t>
            </a:r>
            <a:endParaRPr b="0" i="0" sz="1600" u="sng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</a:pPr>
            <a:r>
              <a:rPr b="1" i="0" lang="en" sz="6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Q&amp;A</a:t>
            </a:r>
            <a:endParaRPr b="1" i="0" sz="6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673100" y="1313325"/>
            <a:ext cx="7688400" cy="3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Overview</a:t>
            </a:r>
            <a:endParaRPr b="1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</a:pPr>
            <a:r>
              <a:t/>
            </a:r>
            <a:endParaRPr b="1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Technique used by recommender systems -- by wiki</a:t>
            </a:r>
            <a:endParaRPr b="1" i="0" sz="1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Why? To reduce information overload</a:t>
            </a:r>
            <a:endParaRPr b="1" i="0" sz="1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Make a quick and effective prediction</a:t>
            </a:r>
            <a:endParaRPr b="1" i="0" sz="1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Memory-based </a:t>
            </a:r>
            <a:r>
              <a:rPr b="1" i="0" lang="en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Algorithms</a:t>
            </a:r>
            <a:endParaRPr b="1" i="0" sz="30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Shape 15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Compute Similarity (weight)</a:t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Vector Similarity 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cosine of two vectors in the high-dimension spac</a:t>
            </a:r>
            <a:r>
              <a:rPr lang="en"/>
              <a:t>e.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/>
              <a:t>The deviance of angle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8" name="Shape 1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6875" y="3365625"/>
            <a:ext cx="2337626" cy="164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Memory-based </a:t>
            </a:r>
            <a:r>
              <a:rPr b="1" i="0" lang="en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Algorithms</a:t>
            </a:r>
            <a:endParaRPr b="1" i="0" sz="30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4" name="Shape 16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Compute Similarity (weight)</a:t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Mean difference error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Euclidean distance of two vectors in the high-dimension space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2325" y="3222075"/>
            <a:ext cx="3417292" cy="18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Memory-based Algorithms</a:t>
            </a:r>
            <a:endParaRPr b="1" i="0" sz="30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Compute Similarity (weight)</a:t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Simrank 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Using the similarity of in-neighbor and out-neighbor to evaluate the similarity of user.If the users have  similar votes, they will be regarded as same kind of people. And the similarity of items is used.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Memory-based Algorithms</a:t>
            </a:r>
            <a:endParaRPr b="1" i="0" sz="30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7" name="Shape 17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Compute Similarity (weight)</a:t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8" name="Shape 1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74213" y="1916575"/>
            <a:ext cx="3239174" cy="296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Memory-based Algorithms</a:t>
            </a:r>
            <a:endParaRPr b="1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Shape 18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Selecting Neighbor</a:t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Bestn &amp; threshold &amp; combined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Bestn method uses a certain amount of user to make prediction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Threshld method set a bound for the similarity weight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</a:pPr>
            <a:r>
              <a:rPr b="1" i="0" lang="en" sz="3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Model-based Algorithms</a:t>
            </a:r>
            <a:endParaRPr b="1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aleway"/>
              <a:buNone/>
            </a:pPr>
            <a:r>
              <a:t/>
            </a:r>
            <a:endParaRPr b="1" i="0" sz="3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Shape 19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Cluster Model</a:t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Assume a certain type of users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Each type of user has a certain  preference on the movie and give similar vote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Using EM algorithm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